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3" r:id="rId2"/>
    <p:sldId id="259" r:id="rId3"/>
    <p:sldId id="258" r:id="rId4"/>
    <p:sldId id="268" r:id="rId5"/>
    <p:sldId id="264" r:id="rId6"/>
    <p:sldId id="287" r:id="rId7"/>
    <p:sldId id="282" r:id="rId8"/>
    <p:sldId id="289" r:id="rId9"/>
    <p:sldId id="290" r:id="rId10"/>
    <p:sldId id="291" r:id="rId11"/>
    <p:sldId id="265" r:id="rId12"/>
    <p:sldId id="262" r:id="rId13"/>
    <p:sldId id="263" r:id="rId14"/>
    <p:sldId id="266" r:id="rId15"/>
    <p:sldId id="272" r:id="rId16"/>
    <p:sldId id="273" r:id="rId17"/>
    <p:sldId id="269" r:id="rId18"/>
    <p:sldId id="278" r:id="rId19"/>
    <p:sldId id="284" r:id="rId20"/>
    <p:sldId id="283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5"/>
    <p:restoredTop sz="92867"/>
  </p:normalViewPr>
  <p:slideViewPr>
    <p:cSldViewPr snapToGrid="0" snapToObjects="1">
      <p:cViewPr varScale="1">
        <p:scale>
          <a:sx n="111" d="100"/>
          <a:sy n="111" d="100"/>
        </p:scale>
        <p:origin x="20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657424"/>
            <a:ext cx="9144000" cy="2195730"/>
          </a:xfrm>
        </p:spPr>
        <p:txBody>
          <a:bodyPr>
            <a:noAutofit/>
          </a:bodyPr>
          <a:lstStyle/>
          <a:p>
            <a:r>
              <a:rPr lang="ru-RU" sz="4000" dirty="0"/>
              <a:t>Интеллектуальные системы </a:t>
            </a:r>
            <a:br>
              <a:rPr lang="ru-RU" sz="4000" dirty="0"/>
            </a:br>
            <a:r>
              <a:rPr lang="ru-RU" sz="4000" dirty="0"/>
              <a:t>и технологии</a:t>
            </a:r>
            <a:br>
              <a:rPr lang="ru-RU" sz="4000" dirty="0"/>
            </a:br>
            <a:r>
              <a:rPr lang="ru-RU" sz="4000" dirty="0"/>
              <a:t>(практика)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24829" y="4470400"/>
            <a:ext cx="7694342" cy="2387600"/>
          </a:xfrm>
        </p:spPr>
        <p:txBody>
          <a:bodyPr>
            <a:normAutofit/>
          </a:bodyPr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ru-RU" dirty="0"/>
              <a:t>доктор технических наук, профессор кафедры КБ-9,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291A7B-F993-C341-824D-8F1943E35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r>
              <a:rPr lang="ru-RU" dirty="0"/>
              <a:t>. Как правильно?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BB291D-6F26-9E4F-92B9-EF76EF58E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income = (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gross_wages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taxable_interest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(dividends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qualified_dividends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 -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ira_deduction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student_loan_interest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income = (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gross_wages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+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taxable_interest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+ (dividends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qualified_dividends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ira_deduction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student_loan_interest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3383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en-US" dirty="0"/>
              <a:t>import this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Если результат равный – то убираем самого дальнего соседа или считаем средневзвешенный голос</a:t>
            </a:r>
          </a:p>
          <a:p>
            <a:endParaRPr lang="ru-RU" dirty="0"/>
          </a:p>
          <a:p>
            <a:r>
              <a:rPr lang="ru-RU" dirty="0"/>
              <a:t>Для целей обучения именно программированию не используем </a:t>
            </a:r>
            <a:r>
              <a:rPr lang="en" b="1" dirty="0" err="1"/>
              <a:t>Scikit</a:t>
            </a:r>
            <a:r>
              <a:rPr lang="en" dirty="0"/>
              <a:t>-</a:t>
            </a:r>
            <a:r>
              <a:rPr lang="en" b="1" dirty="0"/>
              <a:t>learn</a:t>
            </a:r>
            <a:r>
              <a:rPr lang="ru-RU" b="1" dirty="0"/>
              <a:t> </a:t>
            </a:r>
            <a:r>
              <a:rPr lang="ru-RU" dirty="0"/>
              <a:t>или аналоги, хотя можно использовать для сравнения…</a:t>
            </a:r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Какая у Вас ближайшая станция метро?</a:t>
            </a:r>
          </a:p>
          <a:p>
            <a:pPr lvl="1"/>
            <a:r>
              <a:rPr lang="ru-RU" dirty="0"/>
              <a:t>Что Вы пьете по утрам? Чай или Кофе?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0792"/>
            <a:ext cx="7886700" cy="4351338"/>
          </a:xfrm>
        </p:spPr>
        <p:txBody>
          <a:bodyPr/>
          <a:lstStyle/>
          <a:p>
            <a:r>
              <a:rPr lang="ru-RU" dirty="0"/>
              <a:t>Давайте соберем информацию о друзьях из </a:t>
            </a:r>
            <a:r>
              <a:rPr lang="en-US" dirty="0"/>
              <a:t>VK</a:t>
            </a:r>
            <a:endParaRPr lang="ru-RU" dirty="0"/>
          </a:p>
          <a:p>
            <a:r>
              <a:rPr lang="ru-RU" dirty="0"/>
              <a:t>Оценить центральность: по посредничеству, по близости, собственного вектора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949" y="3028013"/>
            <a:ext cx="3829987" cy="382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Реализовать модель Шеллинга (модель расовой сегрегации)</a:t>
            </a:r>
          </a:p>
          <a:p>
            <a:r>
              <a:rPr lang="ru-RU" dirty="0"/>
              <a:t>Дан квадрат </a:t>
            </a:r>
            <a:r>
              <a:rPr lang="en-US" dirty="0"/>
              <a:t>n x n</a:t>
            </a:r>
            <a:r>
              <a:rPr lang="ru-RU" dirty="0"/>
              <a:t>. 45</a:t>
            </a:r>
            <a:r>
              <a:rPr lang="en-US" dirty="0"/>
              <a:t>% </a:t>
            </a:r>
            <a:r>
              <a:rPr lang="ru-RU" dirty="0"/>
              <a:t>клеток синие, 45</a:t>
            </a:r>
            <a:r>
              <a:rPr lang="en-US" dirty="0"/>
              <a:t>% </a:t>
            </a:r>
            <a:r>
              <a:rPr lang="ru-RU" dirty="0"/>
              <a:t>клеток красные, 10</a:t>
            </a:r>
            <a:r>
              <a:rPr lang="en-US" dirty="0"/>
              <a:t>% </a:t>
            </a:r>
            <a:r>
              <a:rPr lang="ru-RU" dirty="0"/>
              <a:t>клеток пустые. Начальное заполнение в случайном порядке.</a:t>
            </a:r>
          </a:p>
          <a:p>
            <a:r>
              <a:rPr lang="ru-RU" dirty="0"/>
              <a:t>Клетка «счастлива» если у нее 2 или более соседа одного с ней цвета. Соседи – это 8 клеток вокруг данной.</a:t>
            </a:r>
          </a:p>
          <a:p>
            <a:r>
              <a:rPr lang="ru-RU" dirty="0"/>
              <a:t>Моделирование: выбрать случайным образом «несчастную» клетку и переместить ее в случайно выбранную пустую клетку.</a:t>
            </a:r>
          </a:p>
          <a:p>
            <a:r>
              <a:rPr lang="ru-RU" dirty="0"/>
              <a:t>Вывести квадраты через данное некоторое количество шагов иллюстрирующее расовую сегрегацию.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4B8B00-0E14-D248-8449-6DFAFE0B0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2F8ECA-2A01-D348-A06A-AA41F2A28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6447"/>
            <a:ext cx="7886700" cy="5020516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отрезков на плоскости. Определить: Есть ли среди них пересечения?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Построить выпуклый многоугольник, который включает все эти точки.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На плоскости дан многоугольник (необязательно выпуклый). Дана точка. Определить принадлежит ли точка многоугольнику.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Найди окружность минимального радиуса которой принадлежат все эти точки.</a:t>
            </a:r>
          </a:p>
        </p:txBody>
      </p:sp>
    </p:spTree>
    <p:extLst>
      <p:ext uri="{BB962C8B-B14F-4D97-AF65-F5344CB8AC3E}">
        <p14:creationId xmlns:p14="http://schemas.microsoft.com/office/powerpoint/2010/main" val="1872951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B9A4B-0861-F94F-A58C-EA56F6312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938"/>
            <a:ext cx="7886700" cy="1325563"/>
          </a:xfrm>
        </p:spPr>
        <p:txBody>
          <a:bodyPr/>
          <a:lstStyle/>
          <a:p>
            <a:r>
              <a:rPr lang="ru-RU" dirty="0"/>
              <a:t>В классе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7C6752-6645-6A4D-9F7B-0F78BF38A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3331"/>
            <a:ext cx="7886700" cy="542456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Реализовать конечный автомат</a:t>
            </a:r>
          </a:p>
          <a:p>
            <a:pPr marL="0" indent="0">
              <a:buNone/>
            </a:pPr>
            <a:r>
              <a:rPr lang="ru-RU" dirty="0"/>
              <a:t>Начальное состояние автомата</a:t>
            </a:r>
            <a:r>
              <a:rPr lang="en-US" dirty="0"/>
              <a:t> (</a:t>
            </a:r>
            <a:r>
              <a:rPr lang="ru-RU" dirty="0"/>
              <a:t>вектор длины </a:t>
            </a:r>
            <a:r>
              <a:rPr lang="en-US" dirty="0"/>
              <a:t>n)</a:t>
            </a:r>
            <a:r>
              <a:rPr lang="ru-RU" dirty="0"/>
              <a:t>: 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b="1" dirty="0"/>
              <a:t>Вход</a:t>
            </a:r>
            <a:r>
              <a:rPr lang="ru-RU" dirty="0"/>
              <a:t>: </a:t>
            </a:r>
            <a:r>
              <a:rPr lang="ru-RU" i="1" dirty="0"/>
              <a:t>целое число </a:t>
            </a:r>
            <a:r>
              <a:rPr lang="ru-RU" dirty="0"/>
              <a:t>– определяет поведение автомата</a:t>
            </a:r>
          </a:p>
          <a:p>
            <a:pPr marL="0" indent="0">
              <a:buNone/>
            </a:pPr>
            <a:r>
              <a:rPr lang="ru-RU" dirty="0"/>
              <a:t>При преобразовании в бинарный вид, например числа 1: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Нижняя строка показывает какое число нужно записать в среднюю ячейку при данном состоянии трех соседних элементов вектора.</a:t>
            </a:r>
          </a:p>
          <a:p>
            <a:r>
              <a:rPr lang="ru-RU" b="1" dirty="0"/>
              <a:t>Выход</a:t>
            </a:r>
            <a:r>
              <a:rPr lang="ru-RU" dirty="0"/>
              <a:t>: последовательность состояний вектора (одна строка – одно состояние). Выводится не более </a:t>
            </a:r>
            <a:r>
              <a:rPr lang="en-US" dirty="0"/>
              <a:t>m </a:t>
            </a:r>
            <a:r>
              <a:rPr lang="ru-RU" dirty="0"/>
              <a:t>состояний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E24837F1-80B2-9C4D-B1B5-F19F77BCBCDB}"/>
              </a:ext>
            </a:extLst>
          </p:cNvPr>
          <p:cNvGraphicFramePr>
            <a:graphicFrameLocks noGrp="1"/>
          </p:cNvGraphicFramePr>
          <p:nvPr/>
        </p:nvGraphicFramePr>
        <p:xfrm>
          <a:off x="1284849" y="2041279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811882824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486911215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8720501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816753957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2815282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957743955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44372112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56423425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30768199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70568808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896036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211650366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21516461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888850109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396792656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58263403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969208864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42459056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271124975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487741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316808"/>
                  </a:ext>
                </a:extLst>
              </a:tr>
            </a:tbl>
          </a:graphicData>
        </a:graphic>
      </p:graphicFrame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23D532DE-FB64-144C-BEFE-AACA517D4869}"/>
              </a:ext>
            </a:extLst>
          </p:cNvPr>
          <p:cNvGraphicFramePr>
            <a:graphicFrameLocks noGrp="1"/>
          </p:cNvGraphicFramePr>
          <p:nvPr/>
        </p:nvGraphicFramePr>
        <p:xfrm>
          <a:off x="1284849" y="3492738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53092641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57319922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4646799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6900458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41872964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665852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06843645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626790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493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5780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3457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CAA590-A982-6A4A-A43E-67559FBB4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27002"/>
            <a:ext cx="7886700" cy="1325563"/>
          </a:xfrm>
        </p:spPr>
        <p:txBody>
          <a:bodyPr/>
          <a:lstStyle/>
          <a:p>
            <a:r>
              <a:rPr lang="ru-RU" dirty="0"/>
              <a:t>В классе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CF60E2-6F8D-9144-A841-7F9A6607E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2360128"/>
            <a:ext cx="7886700" cy="433513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/>
              <a:t>		     1 		2 		3</a:t>
            </a:r>
          </a:p>
          <a:p>
            <a:pPr marL="0" indent="0" algn="just">
              <a:buNone/>
            </a:pPr>
            <a:r>
              <a:rPr lang="ru-RU" dirty="0"/>
              <a:t>Даны три стержня, на один из которых нанизаны </a:t>
            </a:r>
            <a:r>
              <a:rPr lang="en-US" b="1" i="1" dirty="0"/>
              <a:t>n</a:t>
            </a:r>
            <a:r>
              <a:rPr lang="ru-RU" dirty="0"/>
              <a:t> колец, причём кольца отличаются размером и лежат меньшее на большем. Задача состоит в том, чтобы перенести пирамиду на третий стержень. За один раз разрешается переносить только одно кольцо, причём нельзя класть большее кольцо на меньшее.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Решить с использованием рекурсии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Решить без использования рекурсии </a:t>
            </a:r>
          </a:p>
          <a:p>
            <a:pPr marL="0" indent="0">
              <a:buNone/>
            </a:pPr>
            <a:r>
              <a:rPr lang="ru-RU" dirty="0"/>
              <a:t>Вход: константа </a:t>
            </a:r>
            <a:r>
              <a:rPr lang="en-US" b="1" i="1" dirty="0"/>
              <a:t>n</a:t>
            </a:r>
            <a:r>
              <a:rPr lang="ru-RU" dirty="0"/>
              <a:t>. Выход - печать вида: </a:t>
            </a:r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ru-RU" dirty="0"/>
              <a:t>номер хода</a:t>
            </a:r>
            <a:r>
              <a:rPr lang="en-US" dirty="0"/>
              <a:t>&gt;;&lt;</a:t>
            </a:r>
            <a:r>
              <a:rPr lang="ru-RU" dirty="0"/>
              <a:t>номер стержня откуда</a:t>
            </a:r>
            <a:r>
              <a:rPr lang="en-US" dirty="0"/>
              <a:t>&gt;;&lt;</a:t>
            </a:r>
            <a:r>
              <a:rPr lang="ru-RU" dirty="0"/>
              <a:t>номер стержня куда</a:t>
            </a:r>
            <a:r>
              <a:rPr lang="en-US" dirty="0"/>
              <a:t>&gt;</a:t>
            </a:r>
            <a:endParaRPr lang="ru-RU" dirty="0"/>
          </a:p>
          <a:p>
            <a:pPr marL="0" indent="0">
              <a:buNone/>
            </a:pPr>
            <a:r>
              <a:rPr lang="ru-RU" b="1" dirty="0"/>
              <a:t>Второе задание: </a:t>
            </a:r>
            <a:r>
              <a:rPr lang="ru-RU" dirty="0"/>
              <a:t>написать генераторную функцию без аргументов для чисел Фибоначчи: </a:t>
            </a:r>
            <a:r>
              <a:rPr lang="en-US" dirty="0"/>
              <a:t>F</a:t>
            </a:r>
            <a:r>
              <a:rPr lang="en-US" baseline="-25000" dirty="0"/>
              <a:t>1</a:t>
            </a:r>
            <a:r>
              <a:rPr lang="en-US" dirty="0"/>
              <a:t>=1, F</a:t>
            </a:r>
            <a:r>
              <a:rPr lang="en-US" baseline="-25000" dirty="0"/>
              <a:t>2</a:t>
            </a:r>
            <a:r>
              <a:rPr lang="en-US" dirty="0"/>
              <a:t>=1, F</a:t>
            </a:r>
            <a:r>
              <a:rPr lang="en-US" baseline="-25000" dirty="0"/>
              <a:t>3</a:t>
            </a:r>
            <a:r>
              <a:rPr lang="en-US" dirty="0"/>
              <a:t>=F</a:t>
            </a:r>
            <a:r>
              <a:rPr lang="en-US" baseline="-25000" dirty="0"/>
              <a:t>1</a:t>
            </a:r>
            <a:r>
              <a:rPr lang="en-US" dirty="0"/>
              <a:t>+F</a:t>
            </a:r>
            <a:r>
              <a:rPr lang="en-US" baseline="-25000" dirty="0"/>
              <a:t>2</a:t>
            </a:r>
            <a:r>
              <a:rPr lang="en-US" dirty="0"/>
              <a:t> … </a:t>
            </a:r>
            <a:r>
              <a:rPr lang="en-US" dirty="0" err="1"/>
              <a:t>F</a:t>
            </a:r>
            <a:r>
              <a:rPr lang="en-US" baseline="-25000" dirty="0" err="1"/>
              <a:t>n</a:t>
            </a:r>
            <a:r>
              <a:rPr lang="en-US" dirty="0"/>
              <a:t>=F</a:t>
            </a:r>
            <a:r>
              <a:rPr lang="en-US" baseline="-25000" dirty="0"/>
              <a:t>n-2</a:t>
            </a:r>
            <a:r>
              <a:rPr lang="en-US" dirty="0"/>
              <a:t>+F</a:t>
            </a:r>
            <a:r>
              <a:rPr lang="en-US" baseline="-25000" dirty="0"/>
              <a:t>n-1</a:t>
            </a:r>
            <a:endParaRPr lang="ru-RU" baseline="-25000" dirty="0"/>
          </a:p>
          <a:p>
            <a:pPr marL="0" indent="0">
              <a:buNone/>
            </a:pPr>
            <a:r>
              <a:rPr lang="ru-RU" dirty="0"/>
              <a:t>Продемонстрировать как вызвать данную генераторную функцию чтобы вернуть первые 5 чисел Фибоначчи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48ACD1-F673-AC4F-A911-850DC678A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513" y="805967"/>
            <a:ext cx="4532973" cy="155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01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0F3359-FF43-E54D-B513-8525827F0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ДЗ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C77960-721C-7C49-B26C-60CC01089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63040"/>
            <a:ext cx="7886700" cy="4713923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Постройте список уникальных типов самолетов зарегистрированных в России</a:t>
            </a:r>
          </a:p>
          <a:p>
            <a:r>
              <a:rPr lang="ru-RU" dirty="0"/>
              <a:t>Какой тип самолета имеет самую раннюю дату выдачи сертификата?</a:t>
            </a:r>
          </a:p>
          <a:p>
            <a:r>
              <a:rPr lang="ru-RU" dirty="0"/>
              <a:t>Постройте запрос: Владелец аэропорта, Аэропорт, Пассажиропоток суммарный за 2018 год, Грузопоток суммарный за 2018 год</a:t>
            </a:r>
          </a:p>
          <a:p>
            <a:r>
              <a:rPr lang="ru-RU" dirty="0"/>
              <a:t>Перечислите аэропорты, где пассажиропоток меньше медианы, а  грузопоток больше медианы</a:t>
            </a:r>
          </a:p>
          <a:p>
            <a:r>
              <a:rPr lang="ru-RU" dirty="0"/>
              <a:t>Перечислите авиакомпании у которых нет типов воздушных судов зарегистрированных в России</a:t>
            </a:r>
          </a:p>
          <a:p>
            <a:r>
              <a:rPr lang="ru-RU" dirty="0"/>
              <a:t>Выведите список: Месяц, суммарный пассажиропоток за данный месяц, аэропорт в котором пассажиропоток в данном месяце максимальный</a:t>
            </a:r>
          </a:p>
          <a:p>
            <a:r>
              <a:rPr lang="ru-RU" dirty="0"/>
              <a:t>Выведите список: Тип аэропорта, средний грузопоток в месяц в аэропортах данного типа </a:t>
            </a:r>
          </a:p>
        </p:txBody>
      </p:sp>
    </p:spTree>
    <p:extLst>
      <p:ext uri="{BB962C8B-B14F-4D97-AF65-F5344CB8AC3E}">
        <p14:creationId xmlns:p14="http://schemas.microsoft.com/office/powerpoint/2010/main" val="249414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</a:t>
            </a:r>
            <a:endParaRPr lang="ru-RU" dirty="0"/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pPr marL="0" indent="0">
              <a:buNone/>
            </a:pPr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00A1C-3159-0C4B-95A0-F1CA9F6B7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Разместите квадраты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F89B02-A24C-A94D-8753-16B0484C1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Дано поле из клеточек </a:t>
            </a:r>
            <a:r>
              <a:rPr lang="en-US" dirty="0"/>
              <a:t>n*m</a:t>
            </a:r>
          </a:p>
          <a:p>
            <a:r>
              <a:rPr lang="ru-RU" dirty="0"/>
              <a:t>Даны</a:t>
            </a:r>
            <a:r>
              <a:rPr lang="en-US" dirty="0"/>
              <a:t> </a:t>
            </a:r>
            <a:r>
              <a:rPr lang="ru-RU" dirty="0"/>
              <a:t>квадраты. Их размеры клеточках перечислены в списке </a:t>
            </a:r>
            <a:r>
              <a:rPr lang="en-US" dirty="0"/>
              <a:t>[2,3,4</a:t>
            </a:r>
            <a:r>
              <a:rPr lang="ru-RU" dirty="0"/>
              <a:t>,1</a:t>
            </a:r>
            <a:r>
              <a:rPr lang="en-US" dirty="0"/>
              <a:t>,7]</a:t>
            </a:r>
          </a:p>
          <a:p>
            <a:r>
              <a:rPr lang="ru-RU" dirty="0"/>
              <a:t>Заполнить поле квадратами, так чтобы они не пересекались</a:t>
            </a:r>
          </a:p>
          <a:p>
            <a:r>
              <a:rPr lang="ru-RU" dirty="0"/>
              <a:t>Чем больше квадратов поместится, тем лучше….</a:t>
            </a:r>
          </a:p>
        </p:txBody>
      </p:sp>
    </p:spTree>
    <p:extLst>
      <p:ext uri="{BB962C8B-B14F-4D97-AF65-F5344CB8AC3E}">
        <p14:creationId xmlns:p14="http://schemas.microsoft.com/office/powerpoint/2010/main" val="4178904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CF0F0-AE82-5E46-AE7F-7BAA8B46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решим задачу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8A754B-1DB1-8C4B-B4A9-6FACC8373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Дан список списков:</a:t>
            </a:r>
            <a:r>
              <a:rPr lang="en-US" dirty="0"/>
              <a:t> [[1,2,3,…],[4,5,7,…],…]</a:t>
            </a:r>
          </a:p>
          <a:p>
            <a:r>
              <a:rPr lang="ru-RU" dirty="0"/>
              <a:t>Найти сумму вторых элементов всех вложенных списков: 2+5+…</a:t>
            </a:r>
          </a:p>
          <a:p>
            <a:endParaRPr lang="ru-RU" dirty="0"/>
          </a:p>
          <a:p>
            <a:r>
              <a:rPr lang="ru-RU" dirty="0"/>
              <a:t>Предложите разные решения на </a:t>
            </a:r>
            <a:r>
              <a:rPr lang="en-US" dirty="0"/>
              <a:t>Python</a:t>
            </a:r>
          </a:p>
          <a:p>
            <a:r>
              <a:rPr lang="ru-RU" dirty="0"/>
              <a:t>Может быть есть красивые решения на других языках?</a:t>
            </a:r>
          </a:p>
          <a:p>
            <a:r>
              <a:rPr lang="ru-RU" dirty="0"/>
              <a:t>Сколько человек выбрали, то или иное решение?</a:t>
            </a:r>
          </a:p>
          <a:p>
            <a:r>
              <a:rPr lang="ru-RU" dirty="0"/>
              <a:t>Какое решение лучше и почему?</a:t>
            </a:r>
          </a:p>
        </p:txBody>
      </p:sp>
    </p:spTree>
    <p:extLst>
      <p:ext uri="{BB962C8B-B14F-4D97-AF65-F5344CB8AC3E}">
        <p14:creationId xmlns:p14="http://schemas.microsoft.com/office/powerpoint/2010/main" val="1359292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F059A9-A77D-8143-918B-4C2D38678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57250"/>
            <a:ext cx="7886700" cy="781247"/>
          </a:xfrm>
        </p:spPr>
        <p:txBody>
          <a:bodyPr/>
          <a:lstStyle/>
          <a:p>
            <a:r>
              <a:rPr lang="ru-RU" dirty="0"/>
              <a:t>Попробуем силы…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2E9275-F2B9-6040-9825-876244415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41013"/>
            <a:ext cx="7886700" cy="4157220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Таблица: Дата, цена, товар</a:t>
            </a:r>
          </a:p>
          <a:p>
            <a:r>
              <a:rPr lang="ru-RU" dirty="0"/>
              <a:t>Цены есть не на любую дату. Если цена не изменялась, то записи в таблице не будет</a:t>
            </a:r>
          </a:p>
          <a:p>
            <a:r>
              <a:rPr lang="ru-RU" dirty="0"/>
              <a:t>Пока не появилась новая цена – действует старая</a:t>
            </a:r>
          </a:p>
          <a:p>
            <a:r>
              <a:rPr lang="ru-RU" dirty="0"/>
              <a:t>Найдем цену на заданный товар и дату</a:t>
            </a:r>
          </a:p>
          <a:p>
            <a:endParaRPr lang="ru-RU" dirty="0"/>
          </a:p>
          <a:p>
            <a:pPr marL="0" indent="0">
              <a:buNone/>
            </a:pPr>
            <a:r>
              <a:rPr lang="en-US" dirty="0"/>
              <a:t>select </a:t>
            </a:r>
          </a:p>
          <a:p>
            <a:pPr marL="0" indent="0">
              <a:buNone/>
            </a:pPr>
            <a:r>
              <a:rPr lang="en-US" dirty="0"/>
              <a:t>	value </a:t>
            </a:r>
          </a:p>
          <a:p>
            <a:pPr marL="0" indent="0">
              <a:buNone/>
            </a:pPr>
            <a:r>
              <a:rPr lang="en-US" dirty="0"/>
              <a:t>from </a:t>
            </a:r>
          </a:p>
          <a:p>
            <a:pPr marL="0" indent="0">
              <a:buNone/>
            </a:pPr>
            <a:r>
              <a:rPr lang="en-US" dirty="0"/>
              <a:t>	prices </a:t>
            </a:r>
          </a:p>
          <a:p>
            <a:pPr marL="0" indent="0">
              <a:buNone/>
            </a:pPr>
            <a:r>
              <a:rPr lang="en-US" dirty="0"/>
              <a:t>where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good_id</a:t>
            </a:r>
            <a:r>
              <a:rPr lang="en-US" dirty="0"/>
              <a:t> = 100500 and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ddate</a:t>
            </a:r>
            <a:r>
              <a:rPr lang="en-US" dirty="0"/>
              <a:t> = </a:t>
            </a:r>
            <a:r>
              <a:rPr lang="ru-RU" dirty="0"/>
              <a:t>?????????????? </a:t>
            </a:r>
            <a:r>
              <a:rPr lang="en-US" dirty="0"/>
              <a:t>……….</a:t>
            </a:r>
            <a:r>
              <a:rPr lang="ru-RU" dirty="0"/>
              <a:t>  </a:t>
            </a:r>
            <a:r>
              <a:rPr lang="en-US" dirty="0"/>
              <a:t>‘2020-02-15’</a:t>
            </a:r>
          </a:p>
          <a:p>
            <a:pPr marL="0" indent="0">
              <a:buNone/>
            </a:pPr>
            <a:r>
              <a:rPr lang="ru-RU" dirty="0"/>
              <a:t>………</a:t>
            </a:r>
            <a:endParaRPr lang="en-US" dirty="0"/>
          </a:p>
          <a:p>
            <a:endParaRPr lang="en-US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6060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1C32B-6EA0-5B45-92F1-98104DAF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4A057B-99E1-8546-BA84-158A24302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Интерпретация </a:t>
            </a:r>
          </a:p>
          <a:p>
            <a:r>
              <a:rPr lang="ru-RU" dirty="0"/>
              <a:t>Байт-код</a:t>
            </a:r>
          </a:p>
          <a:p>
            <a:r>
              <a:rPr lang="ru-RU" dirty="0"/>
              <a:t>Встроенные типы реализованы на </a:t>
            </a:r>
            <a:r>
              <a:rPr lang="en-US" dirty="0"/>
              <a:t>C</a:t>
            </a:r>
          </a:p>
          <a:p>
            <a:r>
              <a:rPr lang="ru-RU" dirty="0"/>
              <a:t>Динамический</a:t>
            </a:r>
          </a:p>
          <a:p>
            <a:r>
              <a:rPr lang="ru-RU" dirty="0" err="1"/>
              <a:t>Мультипарадигменый</a:t>
            </a:r>
            <a:endParaRPr lang="ru-RU" dirty="0"/>
          </a:p>
          <a:p>
            <a:r>
              <a:rPr lang="ru-RU" dirty="0"/>
              <a:t>Эталонной реализацией </a:t>
            </a:r>
            <a:r>
              <a:rPr lang="ru-RU" dirty="0" err="1"/>
              <a:t>Python</a:t>
            </a:r>
            <a:r>
              <a:rPr lang="ru-RU" dirty="0"/>
              <a:t> является интерпретатор </a:t>
            </a:r>
            <a:r>
              <a:rPr lang="ru-RU" dirty="0" err="1"/>
              <a:t>C</a:t>
            </a:r>
            <a:r>
              <a:rPr lang="en" dirty="0"/>
              <a:t>P</a:t>
            </a:r>
            <a:r>
              <a:rPr lang="ru-RU" dirty="0" err="1"/>
              <a:t>ython</a:t>
            </a:r>
            <a:r>
              <a:rPr lang="ru-RU" dirty="0"/>
              <a:t>. Распространяется под свободной лицензией </a:t>
            </a:r>
            <a:r>
              <a:rPr lang="ru-RU" dirty="0" err="1"/>
              <a:t>Python</a:t>
            </a:r>
            <a:r>
              <a:rPr lang="ru-RU" dirty="0"/>
              <a:t> </a:t>
            </a:r>
            <a:r>
              <a:rPr lang="ru-RU" dirty="0" err="1"/>
              <a:t>Software</a:t>
            </a:r>
            <a:r>
              <a:rPr lang="ru-RU" dirty="0"/>
              <a:t> </a:t>
            </a:r>
            <a:r>
              <a:rPr lang="ru-RU" dirty="0" err="1"/>
              <a:t>Foundation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. Есть реализация для JVM с возможностью компиляции, CLR. </a:t>
            </a:r>
            <a:r>
              <a:rPr lang="ru-RU" dirty="0" err="1"/>
              <a:t>PyPy</a:t>
            </a:r>
            <a:r>
              <a:rPr lang="ru-RU" dirty="0"/>
              <a:t> использует JIT-компиляцию, которая значительно увеличивает скорость выполнения </a:t>
            </a:r>
            <a:r>
              <a:rPr lang="ru-RU" dirty="0" err="1"/>
              <a:t>Python</a:t>
            </a:r>
            <a:r>
              <a:rPr lang="ru-RU" dirty="0"/>
              <a:t>-программ.</a:t>
            </a:r>
          </a:p>
        </p:txBody>
      </p:sp>
    </p:spTree>
    <p:extLst>
      <p:ext uri="{BB962C8B-B14F-4D97-AF65-F5344CB8AC3E}">
        <p14:creationId xmlns:p14="http://schemas.microsoft.com/office/powerpoint/2010/main" val="2790399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2F788-B2BE-6944-A495-15A73C3C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писать код?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62A4FD-C948-4A4D-B769-7075FBFA4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dirty="0"/>
              <a:t>Текстовый редактор</a:t>
            </a:r>
          </a:p>
          <a:p>
            <a:r>
              <a:rPr lang="en-US" dirty="0"/>
              <a:t>Atom</a:t>
            </a:r>
          </a:p>
          <a:p>
            <a:r>
              <a:rPr lang="en" dirty="0" err="1"/>
              <a:t>Jupyter</a:t>
            </a:r>
            <a:r>
              <a:rPr lang="en" dirty="0"/>
              <a:t> Notebook</a:t>
            </a:r>
            <a:r>
              <a:rPr lang="ru-RU" dirty="0"/>
              <a:t>	</a:t>
            </a:r>
            <a:r>
              <a:rPr lang="en-US" dirty="0">
                <a:hlinkClick r:id="rId2"/>
              </a:rPr>
              <a:t>https://colab.research.google.com</a:t>
            </a:r>
            <a:r>
              <a:rPr lang="ru-RU" dirty="0"/>
              <a:t> </a:t>
            </a:r>
          </a:p>
          <a:p>
            <a:r>
              <a:rPr lang="en" dirty="0"/>
              <a:t>PyCharm</a:t>
            </a:r>
          </a:p>
          <a:p>
            <a:endParaRPr lang="en" dirty="0"/>
          </a:p>
          <a:p>
            <a:pPr marL="0" indent="0">
              <a:buNone/>
            </a:pPr>
            <a:r>
              <a:rPr lang="ru-RU" dirty="0"/>
              <a:t>А где выполнять?</a:t>
            </a:r>
          </a:p>
          <a:p>
            <a:r>
              <a:rPr lang="ru-RU" dirty="0"/>
              <a:t>консоль</a:t>
            </a:r>
          </a:p>
          <a:p>
            <a:r>
              <a:rPr lang="en" dirty="0" err="1"/>
              <a:t>python.org</a:t>
            </a:r>
            <a:endParaRPr lang="ru-RU" dirty="0"/>
          </a:p>
          <a:p>
            <a:r>
              <a:rPr lang="ru-RU" dirty="0"/>
              <a:t>см. выше</a:t>
            </a:r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0750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5E2662-0822-624A-ABE5-EE54D3D2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390FB2-2332-B648-A9A0-864C197ED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320800"/>
            <a:ext cx="3675721" cy="52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79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635704-287D-C243-82F5-CDAB47DE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r>
              <a:rPr lang="ru-RU" dirty="0"/>
              <a:t>. Как правильно?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3CEB9F-7E7F-464B-90B3-C8729F65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37" y="1690689"/>
            <a:ext cx="4066918" cy="4351338"/>
          </a:xfrm>
        </p:spPr>
        <p:txBody>
          <a:bodyPr/>
          <a:lstStyle/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foo = </a:t>
            </a:r>
            <a:r>
              <a:rPr lang="en" sz="1100" dirty="0" err="1">
                <a:latin typeface="Courier" pitchFamily="2" charset="0"/>
              </a:rPr>
              <a:t>long_function_name</a:t>
            </a:r>
            <a:r>
              <a:rPr lang="en" sz="1100" dirty="0">
                <a:latin typeface="Courier" pitchFamily="2" charset="0"/>
              </a:rPr>
              <a:t>(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var_two</a:t>
            </a:r>
            <a:r>
              <a:rPr lang="en" sz="1100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                        </a:t>
            </a:r>
            <a:r>
              <a:rPr lang="en" sz="1100" dirty="0" err="1">
                <a:latin typeface="Courier" pitchFamily="2" charset="0"/>
              </a:rPr>
              <a:t>var_three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var_four</a:t>
            </a:r>
            <a:r>
              <a:rPr lang="en" sz="11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" sz="11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def </a:t>
            </a:r>
            <a:r>
              <a:rPr lang="en" sz="1100" dirty="0" err="1">
                <a:latin typeface="Courier" pitchFamily="2" charset="0"/>
              </a:rPr>
              <a:t>long_function_name</a:t>
            </a:r>
            <a:r>
              <a:rPr lang="en" sz="11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    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var_two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var_three</a:t>
            </a:r>
            <a:r>
              <a:rPr lang="en" sz="1100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    </a:t>
            </a:r>
            <a:r>
              <a:rPr lang="en" sz="1100" dirty="0" err="1">
                <a:latin typeface="Courier" pitchFamily="2" charset="0"/>
              </a:rPr>
              <a:t>var_four</a:t>
            </a:r>
            <a:r>
              <a:rPr lang="en" sz="1100" dirty="0">
                <a:latin typeface="Courier" pitchFamily="2" charset="0"/>
              </a:rPr>
              <a:t>):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print(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" sz="11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foo = </a:t>
            </a:r>
            <a:r>
              <a:rPr lang="en" sz="1100" dirty="0" err="1">
                <a:latin typeface="Courier" pitchFamily="2" charset="0"/>
              </a:rPr>
              <a:t>long_function_name</a:t>
            </a:r>
            <a:r>
              <a:rPr lang="en" sz="11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var_two</a:t>
            </a:r>
            <a:r>
              <a:rPr lang="en" sz="1100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</a:t>
            </a:r>
            <a:r>
              <a:rPr lang="en" sz="1100" dirty="0" err="1">
                <a:latin typeface="Courier" pitchFamily="2" charset="0"/>
              </a:rPr>
              <a:t>var_three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var_four</a:t>
            </a:r>
            <a:r>
              <a:rPr lang="en" sz="11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br>
              <a:rPr lang="en" sz="1100" dirty="0">
                <a:latin typeface="Courier" pitchFamily="2" charset="0"/>
              </a:rPr>
            </a:br>
            <a:endParaRPr lang="en" sz="1100" dirty="0">
              <a:latin typeface="Courier" pitchFamily="2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072CC7-1511-464B-891A-3723819C95F3}"/>
              </a:ext>
            </a:extLst>
          </p:cNvPr>
          <p:cNvSpPr txBox="1"/>
          <p:nvPr/>
        </p:nvSpPr>
        <p:spPr>
          <a:xfrm>
            <a:off x="4548831" y="1690689"/>
            <a:ext cx="44484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200" dirty="0">
                <a:latin typeface="Courier" pitchFamily="2" charset="0"/>
              </a:rPr>
              <a:t>foo = </a:t>
            </a:r>
            <a:r>
              <a:rPr lang="en" sz="1200" dirty="0" err="1">
                <a:latin typeface="Courier" pitchFamily="2" charset="0"/>
              </a:rPr>
              <a:t>long_function_name</a:t>
            </a:r>
            <a:r>
              <a:rPr lang="en" sz="1200" dirty="0">
                <a:latin typeface="Courier" pitchFamily="2" charset="0"/>
              </a:rPr>
              <a:t>(</a:t>
            </a:r>
            <a:r>
              <a:rPr lang="en" sz="1200" dirty="0" err="1">
                <a:latin typeface="Courier" pitchFamily="2" charset="0"/>
              </a:rPr>
              <a:t>var_one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var_two</a:t>
            </a:r>
            <a:r>
              <a:rPr lang="en" sz="1200" dirty="0">
                <a:latin typeface="Courier" pitchFamily="2" charset="0"/>
              </a:rPr>
              <a:t>,</a:t>
            </a:r>
          </a:p>
          <a:p>
            <a:r>
              <a:rPr lang="en" sz="1200" dirty="0">
                <a:latin typeface="Courier" pitchFamily="2" charset="0"/>
              </a:rPr>
              <a:t>    </a:t>
            </a:r>
            <a:r>
              <a:rPr lang="en" sz="1200" dirty="0" err="1">
                <a:latin typeface="Courier" pitchFamily="2" charset="0"/>
              </a:rPr>
              <a:t>var_three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var_four</a:t>
            </a:r>
            <a:r>
              <a:rPr lang="en" sz="1200" dirty="0">
                <a:latin typeface="Courier" pitchFamily="2" charset="0"/>
              </a:rPr>
              <a:t>)</a:t>
            </a:r>
          </a:p>
          <a:p>
            <a:endParaRPr lang="en" sz="1200" dirty="0">
              <a:latin typeface="Courier" pitchFamily="2" charset="0"/>
            </a:endParaRPr>
          </a:p>
          <a:p>
            <a:endParaRPr lang="en" sz="1200" dirty="0">
              <a:latin typeface="Courier" pitchFamily="2" charset="0"/>
            </a:endParaRPr>
          </a:p>
          <a:p>
            <a:r>
              <a:rPr lang="en" sz="1200" dirty="0">
                <a:latin typeface="Courier" pitchFamily="2" charset="0"/>
              </a:rPr>
              <a:t>def </a:t>
            </a:r>
            <a:r>
              <a:rPr lang="en" sz="1200" dirty="0" err="1">
                <a:latin typeface="Courier" pitchFamily="2" charset="0"/>
              </a:rPr>
              <a:t>long_function_name</a:t>
            </a:r>
            <a:r>
              <a:rPr lang="en" sz="1200" dirty="0">
                <a:latin typeface="Courier" pitchFamily="2" charset="0"/>
              </a:rPr>
              <a:t>(</a:t>
            </a:r>
          </a:p>
          <a:p>
            <a:r>
              <a:rPr lang="en" sz="1200" dirty="0">
                <a:latin typeface="Courier" pitchFamily="2" charset="0"/>
              </a:rPr>
              <a:t>    </a:t>
            </a:r>
            <a:r>
              <a:rPr lang="en" sz="1200" dirty="0" err="1">
                <a:latin typeface="Courier" pitchFamily="2" charset="0"/>
              </a:rPr>
              <a:t>var_one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var_two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var_three</a:t>
            </a:r>
            <a:r>
              <a:rPr lang="en" sz="1200" dirty="0">
                <a:latin typeface="Courier" pitchFamily="2" charset="0"/>
              </a:rPr>
              <a:t>,</a:t>
            </a:r>
          </a:p>
          <a:p>
            <a:r>
              <a:rPr lang="en" sz="1200" dirty="0">
                <a:latin typeface="Courier" pitchFamily="2" charset="0"/>
              </a:rPr>
              <a:t>    </a:t>
            </a:r>
            <a:r>
              <a:rPr lang="en" sz="1200" dirty="0" err="1">
                <a:latin typeface="Courier" pitchFamily="2" charset="0"/>
              </a:rPr>
              <a:t>var_four</a:t>
            </a:r>
            <a:r>
              <a:rPr lang="en" sz="1200" dirty="0">
                <a:latin typeface="Courier" pitchFamily="2" charset="0"/>
              </a:rPr>
              <a:t>):</a:t>
            </a:r>
          </a:p>
          <a:p>
            <a:r>
              <a:rPr lang="en" sz="1200" dirty="0">
                <a:latin typeface="Courier" pitchFamily="2" charset="0"/>
              </a:rPr>
              <a:t>    print(</a:t>
            </a:r>
            <a:r>
              <a:rPr lang="en" sz="1200" dirty="0" err="1">
                <a:latin typeface="Courier" pitchFamily="2" charset="0"/>
              </a:rPr>
              <a:t>var_one</a:t>
            </a:r>
            <a:r>
              <a:rPr lang="en" sz="1200" dirty="0">
                <a:latin typeface="Courier" pitchFamily="2" charset="0"/>
              </a:rPr>
              <a:t>)</a:t>
            </a:r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573543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E36D9-390F-C44B-A172-1566BDCC0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7CDBE5-C902-964B-93BC-1A59B48A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Используйте пробелы, а не табуляции</a:t>
            </a:r>
          </a:p>
          <a:p>
            <a:r>
              <a:rPr lang="ru-RU" dirty="0"/>
              <a:t>Строка не более 79 символов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with open('/path/to/some/file/you/want/to/read') as file_1, \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open('/path/to/some/file/being/written', 'w') as file_2: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  file_2.write(file_1.read())</a:t>
            </a:r>
          </a:p>
        </p:txBody>
      </p:sp>
    </p:spTree>
    <p:extLst>
      <p:ext uri="{BB962C8B-B14F-4D97-AF65-F5344CB8AC3E}">
        <p14:creationId xmlns:p14="http://schemas.microsoft.com/office/powerpoint/2010/main" val="200862669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1171</TotalTime>
  <Words>1339</Words>
  <Application>Microsoft Macintosh PowerPoint</Application>
  <PresentationFormat>Экран (4:3)</PresentationFormat>
  <Paragraphs>216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Courier</vt:lpstr>
      <vt:lpstr>Courier New</vt:lpstr>
      <vt:lpstr>Тема Office</vt:lpstr>
      <vt:lpstr>Интеллектуальные системы  и технологии (практика)</vt:lpstr>
      <vt:lpstr>Источники</vt:lpstr>
      <vt:lpstr>Давайте решим задачу</vt:lpstr>
      <vt:lpstr>Попробуем силы…</vt:lpstr>
      <vt:lpstr>Python</vt:lpstr>
      <vt:lpstr>Где писать код?</vt:lpstr>
      <vt:lpstr>PEP8</vt:lpstr>
      <vt:lpstr>PEP8. Как правильно?</vt:lpstr>
      <vt:lpstr>PEP8</vt:lpstr>
      <vt:lpstr>PEP8. Как правильно?</vt:lpstr>
      <vt:lpstr>import this</vt:lpstr>
      <vt:lpstr> Метод k ближайших соседей</vt:lpstr>
      <vt:lpstr>Задача</vt:lpstr>
      <vt:lpstr>Задача</vt:lpstr>
      <vt:lpstr>Домашнее задание</vt:lpstr>
      <vt:lpstr>Домашнее задание</vt:lpstr>
      <vt:lpstr>В классе</vt:lpstr>
      <vt:lpstr>В классе</vt:lpstr>
      <vt:lpstr>ДЗ</vt:lpstr>
      <vt:lpstr>Разместите квадраты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72</cp:revision>
  <cp:lastPrinted>2019-09-06T18:03:06Z</cp:lastPrinted>
  <dcterms:created xsi:type="dcterms:W3CDTF">2019-09-06T18:00:12Z</dcterms:created>
  <dcterms:modified xsi:type="dcterms:W3CDTF">2022-09-20T22:54:14Z</dcterms:modified>
</cp:coreProperties>
</file>

<file path=docProps/thumbnail.jpeg>
</file>